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Source Sans Pro"/>
      <p:regular r:id="rId40"/>
      <p:bold r:id="rId41"/>
      <p:italic r:id="rId42"/>
      <p:boldItalic r:id="rId43"/>
    </p:embeddedFont>
    <p:embeddedFont>
      <p:font typeface="Comfortaa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5044229-C1CD-4A27-A469-82A35A6FCE50}">
  <a:tblStyle styleId="{15044229-C1CD-4A27-A469-82A35A6FCE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regular.fntdata"/><Relationship Id="rId20" Type="http://schemas.openxmlformats.org/officeDocument/2006/relationships/slide" Target="slides/slide14.xml"/><Relationship Id="rId42" Type="http://schemas.openxmlformats.org/officeDocument/2006/relationships/font" Target="fonts/SourceSansPro-italic.fntdata"/><Relationship Id="rId41" Type="http://schemas.openxmlformats.org/officeDocument/2006/relationships/font" Target="fonts/SourceSansPro-bold.fntdata"/><Relationship Id="rId22" Type="http://schemas.openxmlformats.org/officeDocument/2006/relationships/slide" Target="slides/slide16.xml"/><Relationship Id="rId44" Type="http://schemas.openxmlformats.org/officeDocument/2006/relationships/font" Target="fonts/Comfortaa-regular.fntdata"/><Relationship Id="rId21" Type="http://schemas.openxmlformats.org/officeDocument/2006/relationships/slide" Target="slides/slide15.xml"/><Relationship Id="rId43" Type="http://schemas.openxmlformats.org/officeDocument/2006/relationships/font" Target="fonts/SourceSansPr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Comforta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d7167cc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3d7167cc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d7167cc3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3d7167cc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d7167cc3_1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3d7167cc3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d7167cc3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d7167cc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3d7167cc3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3d7167cc3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d7167cc3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3d7167cc3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3d7167cc3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3d7167cc3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d7167cc3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d7167cc3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d7167cc3_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3d7167cc3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d7167cc3_14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d7167cc3_1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3d7167cc3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3d7167cc3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3d7167cc3_1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3d7167cc3_1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3d7167cc3_1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3d7167cc3_1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d7167cc3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d7167cc3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3d7167cc3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3d7167cc3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3d7167cc3_1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3d7167cc3_1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3d7167cc3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3d7167cc3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3d7167cc3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3d7167cc3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d7167cc3_1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d7167cc3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d7167cc3_1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3d7167cc3_1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3d7167cc3_14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3d7167cc3_1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3d7167cc3_1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3d7167cc3_1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3d7167cc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3d7167cc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3d7167cc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3d7167cc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3d7167cc3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3d7167cc3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d7167cc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3d7167cc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d7167cc3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d7167cc3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d7167cc3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d7167cc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49875" y="3988300"/>
            <a:ext cx="1494125" cy="115519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8.jp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3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2706650" y="392050"/>
            <a:ext cx="7464000" cy="13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Would</a:t>
            </a:r>
            <a:r>
              <a:rPr lang="en" sz="3600"/>
              <a:t> Kobe Bryant Score?</a:t>
            </a:r>
            <a:endParaRPr sz="36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500" y="2662200"/>
            <a:ext cx="2516225" cy="246341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4"/>
          <p:cNvSpPr/>
          <p:nvPr/>
        </p:nvSpPr>
        <p:spPr>
          <a:xfrm flipH="1">
            <a:off x="6762950" y="1870350"/>
            <a:ext cx="1505400" cy="957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6911200" y="2012850"/>
            <a:ext cx="1858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 love machine learning!!!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2050"/>
            <a:ext cx="2516222" cy="1945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4"/>
          <p:cNvCxnSpPr/>
          <p:nvPr/>
        </p:nvCxnSpPr>
        <p:spPr>
          <a:xfrm>
            <a:off x="2496675" y="6300"/>
            <a:ext cx="22500" cy="265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4"/>
          <p:cNvSpPr/>
          <p:nvPr/>
        </p:nvSpPr>
        <p:spPr>
          <a:xfrm>
            <a:off x="0" y="2662250"/>
            <a:ext cx="6609600" cy="246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613250" y="3221925"/>
            <a:ext cx="5731800" cy="124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AE306"/>
                </a:solidFill>
              </a:rPr>
              <a:t>Team 6:</a:t>
            </a:r>
            <a:endParaRPr b="1" sz="1800">
              <a:solidFill>
                <a:srgbClr val="FAE3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AE306"/>
                </a:solidFill>
              </a:rPr>
              <a:t>Alvaro Chinchayan, Leighton Li, Andrey Lifar, Yoki Liu, </a:t>
            </a:r>
            <a:endParaRPr i="1" sz="1800">
              <a:solidFill>
                <a:srgbClr val="FAE3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AE306"/>
                </a:solidFill>
              </a:rPr>
              <a:t>Yue Ping, Sherry Zuo</a:t>
            </a:r>
            <a:endParaRPr i="1" sz="1800">
              <a:solidFill>
                <a:srgbClr val="FAE306"/>
              </a:solidFill>
            </a:endParaRPr>
          </a:p>
        </p:txBody>
      </p:sp>
      <p:cxnSp>
        <p:nvCxnSpPr>
          <p:cNvPr id="72" name="Google Shape;72;p14"/>
          <p:cNvCxnSpPr/>
          <p:nvPr/>
        </p:nvCxnSpPr>
        <p:spPr>
          <a:xfrm>
            <a:off x="0" y="6300"/>
            <a:ext cx="22500" cy="265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/>
          <p:nvPr/>
        </p:nvCxnSpPr>
        <p:spPr>
          <a:xfrm flipH="1">
            <a:off x="11000" y="-16100"/>
            <a:ext cx="9121800" cy="33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9125725" y="-2400"/>
            <a:ext cx="40800" cy="514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/>
          <p:nvPr/>
        </p:nvSpPr>
        <p:spPr>
          <a:xfrm flipH="1">
            <a:off x="1755225" y="239225"/>
            <a:ext cx="1505400" cy="813900"/>
          </a:xfrm>
          <a:prstGeom prst="wedgeEllipseCallout">
            <a:avLst>
              <a:gd fmla="val 20697" name="adj1"/>
              <a:gd fmla="val 68731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1827325" y="435550"/>
            <a:ext cx="1858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love sports!!!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67725" y="907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Describing Data - Court Maps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9825"/>
            <a:ext cx="3171357" cy="294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462200" y="986250"/>
            <a:ext cx="21096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Scored 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vs.</a:t>
            </a: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Missed</a:t>
            </a:r>
            <a:endParaRPr b="1"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75" y="1054275"/>
            <a:ext cx="2855675" cy="28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6208900" y="643575"/>
            <a:ext cx="1992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Shot Types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5">
            <a:alphaModFix/>
          </a:blip>
          <a:srcRect b="2796" l="6521" r="31130" t="7573"/>
          <a:stretch/>
        </p:blipFill>
        <p:spPr>
          <a:xfrm>
            <a:off x="3240525" y="1054275"/>
            <a:ext cx="1815975" cy="18273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6">
            <a:alphaModFix/>
          </a:blip>
          <a:srcRect b="0" l="0" r="25054" t="0"/>
          <a:stretch/>
        </p:blipFill>
        <p:spPr>
          <a:xfrm>
            <a:off x="3450425" y="2881675"/>
            <a:ext cx="2475149" cy="20375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3"/>
          <p:cNvSpPr txBox="1"/>
          <p:nvPr/>
        </p:nvSpPr>
        <p:spPr>
          <a:xfrm>
            <a:off x="4104400" y="1675050"/>
            <a:ext cx="695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44.6%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80774"/>
            <a:ext cx="470424" cy="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63" y="1713675"/>
            <a:ext cx="2852928" cy="2898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813138" y="1277075"/>
            <a:ext cx="2108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2pt  Vs.  3pt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4">
            <a:alphaModFix/>
          </a:blip>
          <a:srcRect b="0" l="0" r="36692" t="0"/>
          <a:stretch/>
        </p:blipFill>
        <p:spPr>
          <a:xfrm>
            <a:off x="2882500" y="679625"/>
            <a:ext cx="1434550" cy="2176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352" y="2855774"/>
            <a:ext cx="2595899" cy="21761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925" y="754713"/>
            <a:ext cx="2852926" cy="317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6530100" y="471650"/>
            <a:ext cx="2108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Shot Zone Area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80774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470425" y="76125"/>
            <a:ext cx="34422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Describing Data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464100" y="1262275"/>
            <a:ext cx="1992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Shot Zone Range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6564525" y="315675"/>
            <a:ext cx="2108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Angle Range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6625"/>
            <a:ext cx="2881600" cy="32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525" y="713475"/>
            <a:ext cx="2743650" cy="32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2639" y="471638"/>
            <a:ext cx="2421750" cy="23081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80774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378750" y="78450"/>
            <a:ext cx="3442200" cy="19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Describing Data 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7">
            <a:alphaModFix/>
          </a:blip>
          <a:srcRect b="0" l="1467" r="23253" t="0"/>
          <a:stretch/>
        </p:blipFill>
        <p:spPr>
          <a:xfrm>
            <a:off x="3820947" y="2779775"/>
            <a:ext cx="2496175" cy="20408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623400" y="2924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Split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715350" y="1360175"/>
            <a:ext cx="6972600" cy="232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5140 rows are randomly selected as the test set 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      (about 20% of the total)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set.seed(666)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458699"/>
            <a:ext cx="470424" cy="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99200" y="2924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Linear Regression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0" y="1022500"/>
            <a:ext cx="4368000" cy="3975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b="1" lang="en" sz="1400">
                <a:solidFill>
                  <a:schemeClr val="dk1"/>
                </a:solidFill>
              </a:rPr>
              <a:t>Intercept: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0.447244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➔"/>
            </a:pPr>
            <a:r>
              <a:rPr lang="en" sz="1400">
                <a:solidFill>
                  <a:srgbClr val="434343"/>
                </a:solidFill>
              </a:rPr>
              <a:t>MSE.TRAIN of intercept-only regression: 0.247</a:t>
            </a:r>
            <a:r>
              <a:rPr lang="en" sz="1400">
                <a:solidFill>
                  <a:srgbClr val="434343"/>
                </a:solidFill>
              </a:rPr>
              <a:t>2289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➔"/>
            </a:pPr>
            <a:r>
              <a:rPr lang="en" sz="1400">
                <a:solidFill>
                  <a:schemeClr val="dk1"/>
                </a:solidFill>
              </a:rPr>
              <a:t>MSE.TEST </a:t>
            </a:r>
            <a:r>
              <a:rPr lang="en" sz="1400">
                <a:solidFill>
                  <a:srgbClr val="434343"/>
                </a:solidFill>
              </a:rPr>
              <a:t>of intercept-only regression: 0.2466641</a:t>
            </a:r>
            <a:endParaRPr sz="14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b="1" lang="en" sz="1400">
                <a:solidFill>
                  <a:schemeClr val="dk1"/>
                </a:solidFill>
              </a:rPr>
              <a:t>Full model: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93 explanatory variables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➔"/>
            </a:pPr>
            <a:r>
              <a:rPr lang="en" sz="1400">
                <a:solidFill>
                  <a:srgbClr val="434343"/>
                </a:solidFill>
              </a:rPr>
              <a:t>MSE.TRAIN of full linear regression: 0.2</a:t>
            </a:r>
            <a:r>
              <a:rPr lang="en" sz="1400">
                <a:solidFill>
                  <a:srgbClr val="434343"/>
                </a:solidFill>
              </a:rPr>
              <a:t>099965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 sz="1400">
                <a:solidFill>
                  <a:schemeClr val="dk1"/>
                </a:solidFill>
              </a:rPr>
              <a:t>MSE.TEST </a:t>
            </a:r>
            <a:r>
              <a:rPr lang="en" sz="1400">
                <a:solidFill>
                  <a:srgbClr val="434343"/>
                </a:solidFill>
              </a:rPr>
              <a:t>of full linear regression: 0.2156048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3567" l="0" r="0" t="0"/>
          <a:stretch/>
        </p:blipFill>
        <p:spPr>
          <a:xfrm>
            <a:off x="4475625" y="625075"/>
            <a:ext cx="4468351" cy="17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625" y="2568400"/>
            <a:ext cx="4468351" cy="11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466675" y="2232200"/>
            <a:ext cx="986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...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2465300" y="44825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7" name="Google Shape;207;p27"/>
          <p:cNvCxnSpPr/>
          <p:nvPr/>
        </p:nvCxnSpPr>
        <p:spPr>
          <a:xfrm>
            <a:off x="4381500" y="549100"/>
            <a:ext cx="0" cy="42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 rot="10800000">
            <a:off x="4381500" y="542500"/>
            <a:ext cx="4080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7"/>
          <p:cNvCxnSpPr/>
          <p:nvPr/>
        </p:nvCxnSpPr>
        <p:spPr>
          <a:xfrm>
            <a:off x="8919800" y="3285925"/>
            <a:ext cx="0" cy="42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7"/>
          <p:cNvCxnSpPr/>
          <p:nvPr/>
        </p:nvCxnSpPr>
        <p:spPr>
          <a:xfrm flipH="1" rot="10800000">
            <a:off x="8511800" y="3698075"/>
            <a:ext cx="4080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7"/>
          <p:cNvCxnSpPr/>
          <p:nvPr/>
        </p:nvCxnSpPr>
        <p:spPr>
          <a:xfrm>
            <a:off x="4381500" y="3362125"/>
            <a:ext cx="0" cy="42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7"/>
          <p:cNvCxnSpPr/>
          <p:nvPr/>
        </p:nvCxnSpPr>
        <p:spPr>
          <a:xfrm flipH="1" rot="10800000">
            <a:off x="4368000" y="3774275"/>
            <a:ext cx="4080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7"/>
          <p:cNvCxnSpPr/>
          <p:nvPr/>
        </p:nvCxnSpPr>
        <p:spPr>
          <a:xfrm flipH="1" rot="10800000">
            <a:off x="8511800" y="542500"/>
            <a:ext cx="4080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7"/>
          <p:cNvCxnSpPr/>
          <p:nvPr/>
        </p:nvCxnSpPr>
        <p:spPr>
          <a:xfrm>
            <a:off x="8919800" y="549100"/>
            <a:ext cx="0" cy="42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8674"/>
            <a:ext cx="470424" cy="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56525" y="4450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Stepwise Regression: Forward Selection</a:t>
            </a:r>
            <a:r>
              <a:rPr lang="en"/>
              <a:t> 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148525" y="1152475"/>
            <a:ext cx="32625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Initial Model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Intercept only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MSE.TRAIN = </a:t>
            </a:r>
            <a:r>
              <a:rPr lang="en"/>
              <a:t>0.2472289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AIC = -</a:t>
            </a:r>
            <a:r>
              <a:rPr lang="en"/>
              <a:t>28,726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Final Model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33</a:t>
            </a:r>
            <a:r>
              <a:rPr lang="en"/>
              <a:t> explanatory variables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MSE.TRAIN= 0.2</a:t>
            </a:r>
            <a:r>
              <a:rPr lang="en"/>
              <a:t>09817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AIC = -32,</a:t>
            </a:r>
            <a:r>
              <a:rPr lang="en"/>
              <a:t>066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MSE.TEST=0.2</a:t>
            </a:r>
            <a:r>
              <a:rPr lang="en">
                <a:solidFill>
                  <a:schemeClr val="dk1"/>
                </a:solidFill>
              </a:rPr>
              <a:t>160715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675" y="1121500"/>
            <a:ext cx="4663575" cy="3628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378925" y="438088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Stepwise Regression: Backward Selection</a:t>
            </a:r>
            <a:r>
              <a:rPr lang="en"/>
              <a:t> 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148525" y="1152475"/>
            <a:ext cx="32625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Initial Model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93 explanatory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MSE.TRAIN = </a:t>
            </a:r>
            <a:r>
              <a:rPr lang="en"/>
              <a:t>0.2099965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AIC = -32,0</a:t>
            </a:r>
            <a:r>
              <a:rPr lang="en"/>
              <a:t>06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Final Model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45 explanatory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MSE.TRAIN = 0.2</a:t>
            </a:r>
            <a:r>
              <a:rPr lang="en"/>
              <a:t>098895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AIC = -32,045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MSE.TEST = 0.2163887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225" y="1152475"/>
            <a:ext cx="4723276" cy="35932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4174"/>
            <a:ext cx="470424" cy="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398700" y="4179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models for penalized regression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311700" y="1152475"/>
            <a:ext cx="8520600" cy="2653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Model1: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full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Model2: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loc_x +loc_y +playoffs + period + shot_distance + time_remaining + home +  action_type_Jump_Shot + action_type_Layup_Shot + combined_shot_type_Dunk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4174"/>
            <a:ext cx="470424" cy="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367750" y="4450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Penalized Regression: Ridge-Model1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259125" y="4108125"/>
            <a:ext cx="39927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 0.2095502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 = 0.2148982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75" y="1495775"/>
            <a:ext cx="4128857" cy="2547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650" y="1495775"/>
            <a:ext cx="4128850" cy="254727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367750" y="4450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Penalized Regression: Ridge-Model2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367750" y="3972050"/>
            <a:ext cx="35361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 0.214269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 = 0.2164744</a:t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50" y="1528825"/>
            <a:ext cx="3960576" cy="244322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6375" y="1528825"/>
            <a:ext cx="3960580" cy="24432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0425" y="4450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did we choose this topic?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068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valuable </a:t>
            </a:r>
            <a:r>
              <a:rPr lang="en"/>
              <a:t>model</a:t>
            </a:r>
            <a:r>
              <a:rPr lang="en"/>
              <a:t> for basketball players, coaches and sports lovers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Offensive strategies: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E.g. what angle and distance might be better if you want to score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Defensive strategies: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Analyze opponents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74"/>
            <a:ext cx="523824" cy="3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22559" l="0" r="0" t="7768"/>
          <a:stretch/>
        </p:blipFill>
        <p:spPr>
          <a:xfrm>
            <a:off x="5352574" y="3047150"/>
            <a:ext cx="2316475" cy="174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6419" y="3371224"/>
            <a:ext cx="2386156" cy="158212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367750" y="4450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Penalized Regression: Lasso</a:t>
            </a:r>
            <a:r>
              <a:rPr lang="en">
                <a:solidFill>
                  <a:schemeClr val="dk1"/>
                </a:solidFill>
              </a:rPr>
              <a:t>-Model1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259125" y="4108125"/>
            <a:ext cx="44712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 0.2095722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 = 0.2147144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50" y="1611387"/>
            <a:ext cx="3844625" cy="23716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108" y="1575625"/>
            <a:ext cx="3960566" cy="24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367750" y="4450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Penalized Regression: Lasso-Model2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335325" y="3973350"/>
            <a:ext cx="33945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 0.2142151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 = 0.2165744</a:t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25" y="1475775"/>
            <a:ext cx="3960559" cy="24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175" y="1475775"/>
            <a:ext cx="3883175" cy="2395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3879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Models for trees, random forest, and boosting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2751175" y="2218350"/>
            <a:ext cx="62634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470425" y="1642350"/>
            <a:ext cx="6695700" cy="258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F1: simple random model</a:t>
            </a:r>
            <a:endParaRPr b="1"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f1 &lt;- as.formula(shot_made_flag ~ shot_distance+time_remaining+period+shot_type)</a:t>
            </a:r>
            <a:endParaRPr sz="1800">
              <a:solidFill>
                <a:srgbClr val="9E9E9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F2: full model</a:t>
            </a:r>
            <a:endParaRPr b="1"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f2 &lt;- as.formula(shot_made_flag ~ .)</a:t>
            </a:r>
            <a:endParaRPr sz="1800">
              <a:solidFill>
                <a:srgbClr val="9E9E9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493975" y="2787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4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2751175" y="2218350"/>
            <a:ext cx="62634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750" y="1068425"/>
            <a:ext cx="6008100" cy="3564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36"/>
          <p:cNvSpPr txBox="1"/>
          <p:nvPr/>
        </p:nvSpPr>
        <p:spPr>
          <a:xfrm>
            <a:off x="5812425" y="278750"/>
            <a:ext cx="31467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=0.2343111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MSE.TEST=0.2433927</a:t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966750" y="1068425"/>
            <a:ext cx="1164600" cy="48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cp</a:t>
            </a:r>
            <a:r>
              <a:rPr b="1"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=0.006</a:t>
            </a:r>
            <a:endParaRPr b="1" sz="1800">
              <a:solidFill>
                <a:srgbClr val="9E9E9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387900" y="1402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487"/>
            <a:ext cx="470424" cy="2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 rotWithShape="1">
          <a:blip r:embed="rId4">
            <a:alphaModFix/>
          </a:blip>
          <a:srcRect b="3008" l="3854" r="3928" t="4697"/>
          <a:stretch/>
        </p:blipFill>
        <p:spPr>
          <a:xfrm>
            <a:off x="387900" y="800400"/>
            <a:ext cx="7572024" cy="4138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37"/>
          <p:cNvSpPr txBox="1"/>
          <p:nvPr/>
        </p:nvSpPr>
        <p:spPr>
          <a:xfrm>
            <a:off x="6109425" y="52425"/>
            <a:ext cx="38841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 0.1984447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MSE.TEST=0.2660737</a:t>
            </a:r>
            <a:endParaRPr/>
          </a:p>
        </p:txBody>
      </p:sp>
      <p:sp>
        <p:nvSpPr>
          <p:cNvPr id="301" name="Google Shape;301;p37"/>
          <p:cNvSpPr txBox="1"/>
          <p:nvPr/>
        </p:nvSpPr>
        <p:spPr>
          <a:xfrm>
            <a:off x="387900" y="800400"/>
            <a:ext cx="1178100" cy="46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cp=0.006</a:t>
            </a:r>
            <a:endParaRPr b="1" sz="1800">
              <a:solidFill>
                <a:srgbClr val="9E9E9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3879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 Forest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087"/>
            <a:ext cx="470424" cy="2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25" y="1286050"/>
            <a:ext cx="3997051" cy="24657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4975" y="1286037"/>
            <a:ext cx="3997058" cy="2465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38"/>
          <p:cNvSpPr txBox="1"/>
          <p:nvPr/>
        </p:nvSpPr>
        <p:spPr>
          <a:xfrm>
            <a:off x="2894175" y="859775"/>
            <a:ext cx="3182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 Importance Plot</a:t>
            </a:r>
            <a:endParaRPr b="1"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228525" y="3808125"/>
            <a:ext cx="32970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=0.2320896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MSE.TEST=0.2361976</a:t>
            </a:r>
            <a:endParaRPr/>
          </a:p>
        </p:txBody>
      </p:sp>
      <p:sp>
        <p:nvSpPr>
          <p:cNvPr id="312" name="Google Shape;312;p38"/>
          <p:cNvSpPr txBox="1"/>
          <p:nvPr/>
        </p:nvSpPr>
        <p:spPr>
          <a:xfrm>
            <a:off x="4164975" y="3751775"/>
            <a:ext cx="32490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=0.1021261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MSE.TEST=0.2361976</a:t>
            </a:r>
            <a:endParaRPr/>
          </a:p>
        </p:txBody>
      </p:sp>
      <p:sp>
        <p:nvSpPr>
          <p:cNvPr id="313" name="Google Shape;313;p38"/>
          <p:cNvSpPr txBox="1"/>
          <p:nvPr/>
        </p:nvSpPr>
        <p:spPr>
          <a:xfrm>
            <a:off x="6524525" y="801350"/>
            <a:ext cx="1637100" cy="47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b="1"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n.trees=100 </a:t>
            </a:r>
            <a:endParaRPr b="1" sz="1800">
              <a:solidFill>
                <a:srgbClr val="9E9E9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77025" y="3254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Boosting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087"/>
            <a:ext cx="470424" cy="2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75" y="1209625"/>
            <a:ext cx="7100678" cy="6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600" y="2738675"/>
            <a:ext cx="7229475" cy="1038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2" name="Google Shape;322;p39"/>
          <p:cNvSpPr txBox="1"/>
          <p:nvPr/>
        </p:nvSpPr>
        <p:spPr>
          <a:xfrm>
            <a:off x="6900" y="3871350"/>
            <a:ext cx="38640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=0.2444229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MSE.TEST=0.2441502</a:t>
            </a:r>
            <a:endParaRPr/>
          </a:p>
        </p:txBody>
      </p:sp>
      <p:sp>
        <p:nvSpPr>
          <p:cNvPr id="323" name="Google Shape;323;p39"/>
          <p:cNvSpPr txBox="1"/>
          <p:nvPr/>
        </p:nvSpPr>
        <p:spPr>
          <a:xfrm>
            <a:off x="0" y="1795725"/>
            <a:ext cx="33570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MSE.TRAIN =0.2452347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MSE.TEST=0.2447662</a:t>
            </a: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5867150" y="819025"/>
            <a:ext cx="1464900" cy="3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n.trees=100</a:t>
            </a:r>
            <a:endParaRPr b="1" sz="1800">
              <a:solidFill>
                <a:srgbClr val="9E9E9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5928175" y="2348075"/>
            <a:ext cx="1464900" cy="3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800">
                <a:solidFill>
                  <a:srgbClr val="9E9E9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n.trees=100</a:t>
            </a:r>
            <a:endParaRPr b="1" sz="1800">
              <a:solidFill>
                <a:srgbClr val="9E9E9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39"/>
          <p:cNvSpPr/>
          <p:nvPr/>
        </p:nvSpPr>
        <p:spPr>
          <a:xfrm>
            <a:off x="7505300" y="3437050"/>
            <a:ext cx="1630800" cy="375600"/>
          </a:xfrm>
          <a:prstGeom prst="wedgeRoundRectCallout">
            <a:avLst>
              <a:gd fmla="val 9075" name="adj1"/>
              <a:gd fmla="val 8187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7716050" y="3437050"/>
            <a:ext cx="1464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relative. influence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390150" y="368838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MSE  || The BEST Model 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333" name="Google Shape;333;p40"/>
          <p:cNvGraphicFramePr/>
          <p:nvPr/>
        </p:nvGraphicFramePr>
        <p:xfrm>
          <a:off x="561650" y="99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{15044229-C1CD-4A27-A469-82A35A6FCE50}</a:tableStyleId>
              </a:tblPr>
              <a:tblGrid>
                <a:gridCol w="3085175"/>
                <a:gridCol w="1704150"/>
                <a:gridCol w="1704175"/>
              </a:tblGrid>
              <a:tr h="37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MODEL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MSE.TRAIN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MSE.TEST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0.2472289(intercept)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0.2099965(full)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0.2466641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0.2156048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Forward Selection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0.209817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0.2160715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Backward Selection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0.2098895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0.2163887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Ridge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0.2095502(full)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0.214269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0.2168982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0.2164744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Lasso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0.2095722(full)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0.2142151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0.2147144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0.2165744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7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0.2343111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0.1984447(full)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0.2433927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0.2660737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0.2320896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0.1021261(full)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0.2361976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0.2426312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Boosting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0.2452347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0.2444229(full)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0.2447662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0.2441502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099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/>
          <p:nvPr/>
        </p:nvSpPr>
        <p:spPr>
          <a:xfrm>
            <a:off x="7340100" y="3368400"/>
            <a:ext cx="1803900" cy="375600"/>
          </a:xfrm>
          <a:prstGeom prst="wedgeRoundRectCallout">
            <a:avLst>
              <a:gd fmla="val 9075" name="adj1"/>
              <a:gd fmla="val 8187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7340100" y="3368400"/>
            <a:ext cx="64935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Would Kobe Make It or Not?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378950" y="4450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Challenges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Convert categorical variables to dummies  -- a lot of columns to work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Backward and Forward Selection are so slow to run b/c of too many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Random Forests could not run well for bigger trees due to too many dummies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Predicting for future basketball players based on Kobe (retired) due to changes in basketball regulations, conditions, teams, etc.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Lasso and Ridge MSEs are too small for full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</a:t>
            </a:r>
            <a:r>
              <a:rPr lang="en"/>
              <a:t>isons</a:t>
            </a:r>
            <a:r>
              <a:rPr lang="en"/>
              <a:t> between one randomly picked model and full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 time we run the entire dataset, it will get different results(MSEs) even we set seed and some graphs showed up at wrong spots when knitting</a:t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311700" y="1152475"/>
            <a:ext cx="8104800" cy="2376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comparing all models for our dataset, we find out the best model is </a:t>
            </a:r>
            <a:r>
              <a:rPr i="1" lang="en"/>
              <a:t>Lasso </a:t>
            </a:r>
            <a:r>
              <a:rPr lang="en"/>
              <a:t>as it has the lowest MSE test without overfitting.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are hoping this project would be helpful for basketball players who want to learn from Kobe Bryant and even for analysis of other sports.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>
            <p:ph type="title"/>
          </p:nvPr>
        </p:nvSpPr>
        <p:spPr>
          <a:xfrm>
            <a:off x="378950" y="4450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6407350" y="3846850"/>
            <a:ext cx="1401000" cy="375600"/>
          </a:xfrm>
          <a:prstGeom prst="wedgeRoundRectCallout">
            <a:avLst>
              <a:gd fmla="val 37226" name="adj1"/>
              <a:gd fmla="val 86768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6533600" y="3865000"/>
            <a:ext cx="1401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Go make a shot!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0425" y="4450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did we choose this topic?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Analogy to other sports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2075" y="2197951"/>
            <a:ext cx="2707776" cy="17537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295450" y="4568875"/>
            <a:ext cx="981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Soccer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061351" y="2336311"/>
            <a:ext cx="2797100" cy="1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742013" y="4568875"/>
            <a:ext cx="1435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Ice Hockey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6612" y="1651001"/>
            <a:ext cx="2154575" cy="29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6439438" y="4568875"/>
            <a:ext cx="1341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Water Polo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37525" y="341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Packages Used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25750" y="1374300"/>
            <a:ext cx="25509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tidyverse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dplyr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tidyr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magrittr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ggplot2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ggthemes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glmnet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lubridate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fastDummies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402200" y="1374300"/>
            <a:ext cx="20757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MASS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rpart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randomForest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rpart.plot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gbm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caret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leaps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ggvis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❖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dvmisc 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874" y="3988299"/>
            <a:ext cx="1494125" cy="115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175"/>
            <a:ext cx="824025" cy="5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6749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Dataframes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243275" y="1205700"/>
            <a:ext cx="874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➔"/>
            </a:pPr>
            <a:r>
              <a:rPr lang="en">
                <a:solidFill>
                  <a:srgbClr val="434343"/>
                </a:solidFill>
              </a:rPr>
              <a:t>kobe:</a:t>
            </a:r>
            <a:r>
              <a:rPr lang="en">
                <a:solidFill>
                  <a:srgbClr val="434343"/>
                </a:solidFill>
              </a:rPr>
              <a:t>(original dataset: </a:t>
            </a:r>
            <a:r>
              <a:rPr i="1" lang="en" sz="1400" u="sng">
                <a:solidFill>
                  <a:srgbClr val="434343"/>
                </a:solidFill>
              </a:rPr>
              <a:t>https://www.kaggle.com/c/kobe-bryant-shot-selection/data</a:t>
            </a:r>
            <a:r>
              <a:rPr lang="en">
                <a:solidFill>
                  <a:srgbClr val="434343"/>
                </a:solidFill>
              </a:rPr>
              <a:t>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30697 rows, 25 columns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➔"/>
            </a:pPr>
            <a:r>
              <a:rPr lang="en">
                <a:solidFill>
                  <a:srgbClr val="434343"/>
                </a:solidFill>
              </a:rPr>
              <a:t>Kobe: </a:t>
            </a:r>
            <a:r>
              <a:rPr lang="en">
                <a:solidFill>
                  <a:srgbClr val="434343"/>
                </a:solidFill>
              </a:rPr>
              <a:t>(NAs removed, more variables added)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25697 rows and 32 columns  →  </a:t>
            </a:r>
            <a:r>
              <a:rPr i="1" lang="en">
                <a:solidFill>
                  <a:srgbClr val="434343"/>
                </a:solidFill>
              </a:rPr>
              <a:t>5000 rows deleted</a:t>
            </a:r>
            <a:endParaRPr i="1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➔"/>
            </a:pPr>
            <a:r>
              <a:rPr lang="en">
                <a:solidFill>
                  <a:srgbClr val="434343"/>
                </a:solidFill>
              </a:rPr>
              <a:t>dd: </a:t>
            </a:r>
            <a:r>
              <a:rPr lang="en">
                <a:solidFill>
                  <a:srgbClr val="434343"/>
                </a:solidFill>
              </a:rPr>
              <a:t>(replaced categorical variables to dummies and remove “id” columns)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25697 rows and 94 columns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➔"/>
            </a:pPr>
            <a:r>
              <a:rPr lang="en">
                <a:solidFill>
                  <a:srgbClr val="434343"/>
                </a:solidFill>
              </a:rPr>
              <a:t>dd2: (remove “id” columns, and action_type column)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25697 rows and 14 columns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874" y="3988299"/>
            <a:ext cx="1494125" cy="115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5" y="534213"/>
            <a:ext cx="719718" cy="44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82525" y="1669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[kobe] </a:t>
            </a:r>
            <a:r>
              <a:rPr lang="en" sz="2400">
                <a:solidFill>
                  <a:schemeClr val="dk1"/>
                </a:solidFill>
              </a:rPr>
              <a:t>Columns (original)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82525" y="942725"/>
            <a:ext cx="88842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Prediction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shot_made_flag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1.Time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inutes_remaining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seconds_remaining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time_remaining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2.Location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lat  loc_x  loc_y  lon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angle  angle range  </a:t>
            </a:r>
            <a:endParaRPr>
              <a:solidFill>
                <a:srgbClr val="0000FF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shot_distance  shot_zone_area  shot_zone_basic  shot_zone_range  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3.Shot Types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action_type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combined_shot_type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shot_type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4.IDs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ame_event_id  game_id  shot_id  team_id  team_name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5.Games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: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period  playoffs  season  game_date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year  month  day  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matchup  </a:t>
            </a: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home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opponent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2949025" y="2513775"/>
            <a:ext cx="2263500" cy="224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D9D2E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3041250" y="2437575"/>
            <a:ext cx="2887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atan(abs(loc_y/loc_x))*180/pi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274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2642125" y="4831425"/>
            <a:ext cx="4241100" cy="224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D9D2E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2704075" y="4776600"/>
            <a:ext cx="4241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case_when( grepl("@", matchup) ~ 1, grepl("vs.", matchup) ~ 0)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525" y="292799"/>
            <a:ext cx="3341700" cy="2196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8" name="Google Shape;128;p19"/>
          <p:cNvCxnSpPr/>
          <p:nvPr/>
        </p:nvCxnSpPr>
        <p:spPr>
          <a:xfrm flipH="1" rot="10800000">
            <a:off x="5219625" y="2376775"/>
            <a:ext cx="489300" cy="24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87900" y="172950"/>
            <a:ext cx="85206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[Kobe] </a:t>
            </a:r>
            <a:r>
              <a:rPr lang="en" sz="2400">
                <a:solidFill>
                  <a:schemeClr val="dk1"/>
                </a:solidFill>
              </a:rPr>
              <a:t>Columns (cont.)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348450" y="648300"/>
            <a:ext cx="8447100" cy="4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Prediction</a:t>
            </a: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shot_made_flag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1.time</a:t>
            </a: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m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inutes_remaining </a:t>
            </a:r>
            <a:endParaRPr>
              <a:solidFill>
                <a:srgbClr val="FF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seconds_remaining </a:t>
            </a:r>
            <a:endParaRPr>
              <a:solidFill>
                <a:srgbClr val="FF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time_remaining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2.location</a:t>
            </a: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l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at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lon 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loc_x loc_y 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shot_distance </a:t>
            </a: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shot_zone_area shot_zone_basic shot_zone_range </a:t>
            </a:r>
            <a:endParaRPr>
              <a:solidFill>
                <a:srgbClr val="0000FF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angle </a:t>
            </a:r>
            <a:endParaRPr>
              <a:solidFill>
                <a:srgbClr val="FF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angle_range 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3.type</a:t>
            </a: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ction_type </a:t>
            </a:r>
            <a:endParaRPr>
              <a:solidFill>
                <a:srgbClr val="0000FF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combined_shot_type </a:t>
            </a:r>
            <a:endParaRPr>
              <a:solidFill>
                <a:srgbClr val="0000FF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shot_type </a:t>
            </a:r>
            <a:endParaRPr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4.ID</a:t>
            </a: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ame_event_id game_id shot_id team_id team_name</a:t>
            </a:r>
            <a:endParaRPr>
              <a:solidFill>
                <a:srgbClr val="FF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5.game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: 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Period playoffs 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season year month day </a:t>
            </a:r>
            <a:endParaRPr>
              <a:solidFill>
                <a:srgbClr val="FF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game_date matchup opponent </a:t>
            </a:r>
            <a:endParaRPr>
              <a:solidFill>
                <a:srgbClr val="FF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home 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274"/>
            <a:ext cx="470424" cy="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12550" y="183513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[dd] | [dd2] </a:t>
            </a:r>
            <a:r>
              <a:rPr lang="en" sz="2400">
                <a:solidFill>
                  <a:schemeClr val="dk1"/>
                </a:solidFill>
              </a:rPr>
              <a:t>Columns (Final)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515250" y="1001175"/>
            <a:ext cx="79224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Prediction</a:t>
            </a:r>
            <a:r>
              <a:rPr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:  </a:t>
            </a: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shot_made_flag 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1.time</a:t>
            </a:r>
            <a:r>
              <a:rPr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time_remaining 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2.location</a:t>
            </a:r>
            <a:r>
              <a:rPr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Loc_x  loc_y  shot_distance </a:t>
            </a:r>
            <a:r>
              <a:rPr lang="en" sz="1400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shot_zone_area shot_zone_basic  shot_zone_range </a:t>
            </a: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400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angle_range </a:t>
            </a: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3.types</a:t>
            </a:r>
            <a:r>
              <a:rPr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combined_shot_type  shot_type </a:t>
            </a:r>
            <a:r>
              <a:rPr lang="en" sz="1400">
                <a:solidFill>
                  <a:srgbClr val="FF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action_type</a:t>
            </a:r>
            <a:r>
              <a:rPr lang="en" sz="1400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400">
              <a:solidFill>
                <a:srgbClr val="0000FF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400">
              <a:solidFill>
                <a:srgbClr val="FF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4.game</a:t>
            </a: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: 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period   playoffs  home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274"/>
            <a:ext cx="470424" cy="2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2355900" y="2841450"/>
            <a:ext cx="4241100" cy="224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D9D2E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2479325" y="2787075"/>
            <a:ext cx="4469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Action_type is the detailed version  of combined_shot_type 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446175" y="4450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Time Trend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7526"/>
            <a:ext cx="4147326" cy="255837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75" y="1377525"/>
            <a:ext cx="4401699" cy="25583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611287"/>
            <a:ext cx="470424" cy="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